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6"/>
  </p:notesMasterIdLst>
  <p:handoutMasterIdLst>
    <p:handoutMasterId r:id="rId17"/>
  </p:handoutMasterIdLst>
  <p:sldIdLst>
    <p:sldId id="290" r:id="rId2"/>
    <p:sldId id="289" r:id="rId3"/>
    <p:sldId id="283" r:id="rId4"/>
    <p:sldId id="284" r:id="rId5"/>
    <p:sldId id="285" r:id="rId6"/>
    <p:sldId id="291" r:id="rId7"/>
    <p:sldId id="292" r:id="rId8"/>
    <p:sldId id="293" r:id="rId9"/>
    <p:sldId id="286" r:id="rId10"/>
    <p:sldId id="294" r:id="rId11"/>
    <p:sldId id="295" r:id="rId12"/>
    <p:sldId id="288" r:id="rId13"/>
    <p:sldId id="27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ABC8E7"/>
    <a:srgbClr val="F8A8A2"/>
    <a:srgbClr val="89B1DE"/>
    <a:srgbClr val="F37065"/>
    <a:srgbClr val="0072B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39" autoAdjust="0"/>
  </p:normalViewPr>
  <p:slideViewPr>
    <p:cSldViewPr>
      <p:cViewPr>
        <p:scale>
          <a:sx n="81" d="100"/>
          <a:sy n="81" d="100"/>
        </p:scale>
        <p:origin x="-150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21.11.2017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21.11.2017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21.11.2017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21.11.2017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21.11.2017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21.11.2017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21.11.2017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21.11.2017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21.11.2017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6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21.11.2017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21.11.2017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21.11.2017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21.11.2017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49" r:id="rId4"/>
    <p:sldLayoutId id="2147483660" r:id="rId5"/>
    <p:sldLayoutId id="2147483662" r:id="rId6"/>
    <p:sldLayoutId id="2147483663" r:id="rId7"/>
    <p:sldLayoutId id="2147483664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6" r:id="rId16"/>
    <p:sldLayoutId id="2147483693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  <a:endParaRPr lang="ru-RU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208823"/>
              </p:ext>
            </p:extLst>
          </p:nvPr>
        </p:nvGraphicFramePr>
        <p:xfrm>
          <a:off x="376486" y="548680"/>
          <a:ext cx="786792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79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инвестиции»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51632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931187" y="551632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5311251" y="551632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85" y="5825568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825" y="5825568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828183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25568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98783" y="5825568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99325" y="5825568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9,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1999" y="1973016"/>
            <a:ext cx="3888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</a:t>
            </a:r>
            <a:r>
              <a:rPr lang="ru-RU" sz="1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инвестиций:	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приобретение и/или ремонт и/или модернизация основных средств (машин, оборудования, зданий, сооружений, помещений, земельных участков и т.д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0" y="1396952"/>
            <a:ext cx="39604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продукта</a:t>
            </a:r>
            <a:r>
              <a:rPr lang="en-US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1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Женское предпринимательство</a:t>
            </a:r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0024" y="4806789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АО 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предприниматель»</a:t>
            </a:r>
            <a:endParaRPr lang="ru-RU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5411078" y="4828855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71" y="4796247"/>
            <a:ext cx="270407" cy="48119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831807"/>
            <a:ext cx="270407" cy="48119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41" y="4829649"/>
            <a:ext cx="255405" cy="48119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8" y="4806789"/>
            <a:ext cx="270407" cy="48119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657412" y="4887506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3528" y="4334907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получивших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нефинансовую поддержку со стороны АО «Корпорация «МСП» в виде: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69" y="1453136"/>
            <a:ext cx="3994844" cy="262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7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038167"/>
              </p:ext>
            </p:extLst>
          </p:nvPr>
        </p:nvGraphicFramePr>
        <p:xfrm>
          <a:off x="395535" y="548680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инвестиции»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79115" y="1484784"/>
            <a:ext cx="41208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</a:t>
            </a:r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продукта</a:t>
            </a:r>
          </a:p>
          <a:p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«Бизнес-навигатор».</a:t>
            </a:r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5536" y="508428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2627784" y="5084280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4644008" y="5084281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393521"/>
            <a:ext cx="603089" cy="58837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82" y="5393521"/>
            <a:ext cx="632508" cy="6030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396135"/>
            <a:ext cx="639863" cy="6251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43608" y="539352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95380" y="5393521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60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5536" y="2132856"/>
            <a:ext cx="3945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</a:t>
            </a:r>
            <a:r>
              <a:rPr lang="ru-RU" sz="1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инвестиций:	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приобретение и/или ремонт и/или модернизация основных средств (машин, оборудования, зданий, сооружений, помещений, земельных участков и т.д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.) в соответствии с Бизнес-планом, сформированном при помощи сервиса на портале Бизнес-навигатор МСП.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12681" y="5444320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12615"/>
            <a:ext cx="3389313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550931"/>
            <a:ext cx="7614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сформировавших Бизнес-план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при помощи сервиса на портале Бизнес-навигатор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МСП: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9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361055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НГС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2494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124744"/>
            <a:ext cx="7920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МСП Банк выступает гарантом исполнения субъектами МСП своих кредитных обязательств, предоставляя за них прямые гарантии для получения представителями малого и среднего бизнеса банковских кредитов для приобретения основных средств, финансирования текущей деятельности, исполнения контрактов в рамках федеральных законов №44-ФЗ и №223-ФЗ.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857018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1857017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1857018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2217058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2217058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27676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217058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100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396" y="2217058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15 лет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Срок зависит от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словий гарантийного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продукта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114" y="2217058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0,75%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933804"/>
              </p:ext>
            </p:extLst>
          </p:nvPr>
        </p:nvGraphicFramePr>
        <p:xfrm>
          <a:off x="395536" y="362597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085185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085184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085185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539442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539442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39704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39442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5394425"/>
            <a:ext cx="1420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соответствии с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требованиями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онкурсной документации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5394425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2,5 % до 3%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7" y="4280396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рассмотрения заявки: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до 25 млн рублей – до 5 рабочих дней;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от 25 млн рублей – до 10 рабочих дней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789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7"/>
          <a:stretch/>
        </p:blipFill>
        <p:spPr bwMode="auto">
          <a:xfrm>
            <a:off x="166977" y="227346"/>
            <a:ext cx="6997311" cy="651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02" y="116633"/>
            <a:ext cx="253265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+7 (495) 783-79-98, 783-79-66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+7 (495) 783-79-74 (факс)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u="sng" dirty="0" smtClean="0">
                <a:solidFill>
                  <a:srgbClr val="0072BC"/>
                </a:solidFill>
              </a:rPr>
              <a:t>www.mspbank.ru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6316"/>
              </p:ext>
            </p:extLst>
          </p:nvPr>
        </p:nvGraphicFramePr>
        <p:xfrm>
          <a:off x="467544" y="1268762"/>
          <a:ext cx="7704856" cy="465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65930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A8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 b="30213"/>
          <a:stretch/>
        </p:blipFill>
        <p:spPr>
          <a:xfrm>
            <a:off x="539553" y="5217354"/>
            <a:ext cx="432047" cy="50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r="10786"/>
          <a:stretch/>
        </p:blipFill>
        <p:spPr>
          <a:xfrm>
            <a:off x="540000" y="4293096"/>
            <a:ext cx="432000" cy="503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" r="6139"/>
          <a:stretch/>
        </p:blipFill>
        <p:spPr>
          <a:xfrm>
            <a:off x="540000" y="3356992"/>
            <a:ext cx="542886" cy="474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471326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553061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5157192"/>
            <a:ext cx="19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АО «МСП Банк»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учреждено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077072"/>
            <a:ext cx="3192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государственную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программу финансовой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поддержки МСП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212976"/>
            <a:ext cx="27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гарантийную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поддержку МСП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2420888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 национальной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гарантийной системы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1484784"/>
            <a:ext cx="25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 прямое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кредитование МСП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53639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8549" y="4338977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1771" y="3383119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2013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65827" y="2510314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2016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0790" y="155679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2017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731082" y="731318"/>
            <a:ext cx="2505214" cy="484051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156200" y="2636912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625393" y="1714791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705277" y="3494825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659082" y="5499830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136853" y="4565509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511946"/>
              </p:ext>
            </p:extLst>
          </p:nvPr>
        </p:nvGraphicFramePr>
        <p:xfrm>
          <a:off x="395536" y="1412777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7944" y="908720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рограмме стимулирования кредитования субъектов МСП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841" y="2092786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текущих расходов (включая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выплату заработной платы и пр. платежи, за исключением уплаты налогов и сборов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681895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681894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681895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50" y="304193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8" y="304193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299430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304193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348" y="304193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5928" y="3041935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044192"/>
              </p:ext>
            </p:extLst>
          </p:nvPr>
        </p:nvGraphicFramePr>
        <p:xfrm>
          <a:off x="395536" y="4146466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«Приоритет-Оборотный»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829090"/>
            <a:ext cx="7668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текущих расходов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(включая выплату заработной платы и пр. платежи, за исключением уплаты налогов и сборов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5536" y="5328262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339752" y="5328261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387854" y="5328262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50" y="5688302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8" y="5688302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64067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688302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07348" y="5688302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83778"/>
            <a:ext cx="6419055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Продукты Банка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63918" y="5755903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41192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90431"/>
              </p:ext>
            </p:extLst>
          </p:nvPr>
        </p:nvGraphicFramePr>
        <p:xfrm>
          <a:off x="395536" y="704750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кредит»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9811" y="260648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Программе стимулирования кредитования субъектов МСП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323345"/>
            <a:ext cx="7992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 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39122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391219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391220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2751260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2751260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61878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751260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380" y="2751260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60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0074" y="2751260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432079"/>
              </p:ext>
            </p:extLst>
          </p:nvPr>
        </p:nvGraphicFramePr>
        <p:xfrm>
          <a:off x="395536" y="3645024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проект»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44522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44522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44522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80526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580526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80788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05265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0" y="580526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49" y="4275673"/>
            <a:ext cx="7893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6" y="5807586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34143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556222"/>
              </p:ext>
            </p:extLst>
          </p:nvPr>
        </p:nvGraphicFramePr>
        <p:xfrm>
          <a:off x="395536" y="3356992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«Госконтракт-Оборотный»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037002"/>
            <a:ext cx="6580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расходов, связанных с исполнением контрактов в рамках Ф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едеральных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законов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№44-ФЗ и №223-ФЗ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09121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509120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509121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74" y="4869161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90" y="4869161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4821529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86916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4869161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4090" y="4869161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3" y="260649"/>
            <a:ext cx="4865625" cy="297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0" y="5366826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9790" y="5365665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095682"/>
              </p:ext>
            </p:extLst>
          </p:nvPr>
        </p:nvGraphicFramePr>
        <p:xfrm>
          <a:off x="395536" y="704750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«Кооперация»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567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454587"/>
            <a:ext cx="7992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en-US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деятельности.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0486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20486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20486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256490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256490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7552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56490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380" y="256490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0074" y="2564905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9,6%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10,6%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854911"/>
              </p:ext>
            </p:extLst>
          </p:nvPr>
        </p:nvGraphicFramePr>
        <p:xfrm>
          <a:off x="395536" y="3501008"/>
          <a:ext cx="7776864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68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«Агропарк»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44522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44522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44522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80526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580526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80788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0526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0" y="580526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49" y="4233282"/>
            <a:ext cx="789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инвестиций, направленных на создание и/или приобретение (сооружение, изготовление, достройку, дооборудование, реконструкцию, модернизацию и техническое перевооружение) основных средств (включая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модернизации), запуск новых проектов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6" y="5807586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8,9%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9,9%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23827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499060"/>
              </p:ext>
            </p:extLst>
          </p:nvPr>
        </p:nvGraphicFramePr>
        <p:xfrm>
          <a:off x="395536" y="836712"/>
          <a:ext cx="2911435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1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«Предэкспорт»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567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8" y="1700808"/>
            <a:ext cx="29114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 для целей производства и поставки сельскохозяйственной продукции в рамках экспортного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контракта.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29309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61084" y="429309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05300" y="429309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182" y="4653137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74" y="465313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6375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465313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28680" y="4653137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3374" y="4653137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9,6%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10,6%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85" y="830410"/>
            <a:ext cx="4721339" cy="313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16632"/>
            <a:ext cx="4732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резидентов моногородов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86104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601433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192282" y="386104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" y="5961474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288" y="4194666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31706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600" y="4221088"/>
            <a:ext cx="3024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руб.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руб. до 250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1124" y="5961474"/>
            <a:ext cx="4588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не более 36 месяцев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не более 84 месяца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06033" y="4212540"/>
            <a:ext cx="32063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10,6%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9,6% годовых.</a:t>
            </a:r>
          </a:p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 При кредитовании на инвестиционные цели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малого бизнеса – 9,9%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8,9% годовых.</a:t>
            </a:r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" t="6251" r="9738" b="-4077"/>
          <a:stretch/>
        </p:blipFill>
        <p:spPr>
          <a:xfrm>
            <a:off x="-17462" y="684000"/>
            <a:ext cx="3708000" cy="3240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369567"/>
              </p:ext>
            </p:extLst>
          </p:nvPr>
        </p:nvGraphicFramePr>
        <p:xfrm>
          <a:off x="3688040" y="908720"/>
          <a:ext cx="4767059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70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«Развитие моногородов»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70944" y="1817529"/>
            <a:ext cx="49102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en-US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организацию и (или) развитие бизнеса на территории моногородов, в том числе на:</a:t>
            </a:r>
          </a:p>
          <a:p>
            <a:pPr marL="228600" indent="-228600" algn="just">
              <a:buAutoNum type="arabicParenR"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оборотных средств, финансирование текущей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228600" indent="-228600" algn="just">
              <a:buAutoNum type="arabicParenR"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финансирование инвестиций: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, реконструкция, модернизация, ремонт основных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средств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5894" y="4885652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АО 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предприниматель»</a:t>
            </a:r>
            <a:endParaRPr lang="ru-RU" sz="10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93" y="4910670"/>
            <a:ext cx="270407" cy="48119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765842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текущие цели»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060848"/>
            <a:ext cx="363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деятельности (включая выплату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заработной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платы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 другие платежи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 за исключением уплаты налогов и сборов).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546" y="538551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24810" y="538551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885050" y="538551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908" y="5745557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624" y="574555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6" y="575617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6618" y="574555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92406" y="5745557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73124" y="5745557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10,1%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296923"/>
            <a:ext cx="38544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</a:t>
            </a:r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сегмент в рамках продукта</a:t>
            </a:r>
            <a:r>
              <a:rPr lang="en-US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«Женское предпринимательство</a:t>
            </a:r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37" y="4869160"/>
            <a:ext cx="270407" cy="48119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364088" y="488565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921" y="4892020"/>
            <a:ext cx="270407" cy="48119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351" y="4886446"/>
            <a:ext cx="255405" cy="48119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610422" y="4944303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57745"/>
            <a:ext cx="4144571" cy="279133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3528" y="4469050"/>
            <a:ext cx="7383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получивших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нефинансовую поддержку со стороны АО «Корпорация «МСП» в виде:</a:t>
            </a:r>
          </a:p>
          <a:p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2974</TotalTime>
  <Words>1386</Words>
  <Application>Microsoft Office PowerPoint</Application>
  <PresentationFormat>Экран (4:3)</PresentationFormat>
  <Paragraphs>230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Специальное оформление</vt:lpstr>
      <vt:lpstr>Инструменты поддержки малого и среднего предпринимательства</vt:lpstr>
      <vt:lpstr>О Банке</vt:lpstr>
      <vt:lpstr>Продукты Банка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  Акционерное общество «Российский Банк  поддержки малого и среднего  предпринимательства» (АО «МСП Банк»)  115035, Россия, г. Москва,  ул. Садовническая, дом 79   +7 (495) 783-79-98, 783-79-66 +7 (495) 783-79-74 (факс) info@mspbank.ru  www.mspbank.ru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Доброходова Ольга Викторовна</cp:lastModifiedBy>
  <cp:revision>107</cp:revision>
  <dcterms:created xsi:type="dcterms:W3CDTF">2017-08-03T13:00:25Z</dcterms:created>
  <dcterms:modified xsi:type="dcterms:W3CDTF">2017-11-21T07:00:25Z</dcterms:modified>
</cp:coreProperties>
</file>